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1"/>
  </p:normalViewPr>
  <p:slideViewPr>
    <p:cSldViewPr snapToGrid="0" snapToObjects="1">
      <p:cViewPr varScale="1">
        <p:scale>
          <a:sx n="55" d="100"/>
          <a:sy n="55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ol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e e dat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Autore e data</a:t>
            </a:r>
          </a:p>
        </p:txBody>
      </p:sp>
      <p:sp>
        <p:nvSpPr>
          <p:cNvPr id="12" name="Titolo presentazion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Titolo presentazione</a:t>
            </a:r>
          </a:p>
        </p:txBody>
      </p:sp>
      <p:sp>
        <p:nvSpPr>
          <p:cNvPr id="13" name="Corpo livello uno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Sottotitolo presentazione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chiarazion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orpo livello uno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Dichiarazione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rmazione importan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Dettagli informazion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Dettagli informazione</a:t>
            </a:r>
          </a:p>
        </p:txBody>
      </p:sp>
      <p:sp>
        <p:nvSpPr>
          <p:cNvPr id="107" name="Corpo livello uno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zion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zion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Attribuzione</a:t>
            </a:r>
          </a:p>
        </p:txBody>
      </p:sp>
      <p:sp>
        <p:nvSpPr>
          <p:cNvPr id="116" name="Corpo livello uno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“Citazione degna di nota”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per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Vista dal basso in bianco e nero di un condominio futuristico sotto un cielo nuvoloso"/>
          <p:cNvSpPr>
            <a:spLocks noGrp="1"/>
          </p:cNvSpPr>
          <p:nvPr>
            <p:ph type="pic" idx="21"/>
          </p:nvPr>
        </p:nvSpPr>
        <p:spPr>
          <a:xfrm>
            <a:off x="-120802" y="1270000"/>
            <a:ext cx="16840201" cy="1122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Foto in bianco e nero dell'esterno di un complesso di uffici moderno "/>
          <p:cNvSpPr>
            <a:spLocks noGrp="1"/>
          </p:cNvSpPr>
          <p:nvPr>
            <p:ph type="pic" sz="quarter" idx="22"/>
          </p:nvPr>
        </p:nvSpPr>
        <p:spPr>
          <a:xfrm>
            <a:off x="15443200" y="1270000"/>
            <a:ext cx="81026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Foto in bianco e nero di un'architettura moderna a reticolo"/>
          <p:cNvSpPr>
            <a:spLocks noGrp="1"/>
          </p:cNvSpPr>
          <p:nvPr>
            <p:ph type="pic" sz="half" idx="23"/>
          </p:nvPr>
        </p:nvSpPr>
        <p:spPr>
          <a:xfrm>
            <a:off x="15811500" y="4876800"/>
            <a:ext cx="7366000" cy="982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Vista dal basso in bianco e nero di un edificio moderno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uota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fot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to in bianco e nero di luci e ombre su un edificio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Titolo presentazion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Titolo presentazione</a:t>
            </a:r>
          </a:p>
        </p:txBody>
      </p:sp>
      <p:sp>
        <p:nvSpPr>
          <p:cNvPr id="23" name="Autore e data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Autore e data</a:t>
            </a:r>
          </a:p>
        </p:txBody>
      </p:sp>
      <p:sp>
        <p:nvSpPr>
          <p:cNvPr id="24" name="Corpo livello uno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Sottotitolo presentazione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foto 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olo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Titolo</a:t>
            </a:r>
          </a:p>
        </p:txBody>
      </p:sp>
      <p:sp>
        <p:nvSpPr>
          <p:cNvPr id="33" name="Corpo livello uno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Sottotitolo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4" name="Foto in bianco e nero di ombre proiettate su una struttura di cemento"/>
          <p:cNvSpPr>
            <a:spLocks noGrp="1"/>
          </p:cNvSpPr>
          <p:nvPr>
            <p:ph type="pic" idx="21"/>
          </p:nvPr>
        </p:nvSpPr>
        <p:spPr>
          <a:xfrm>
            <a:off x="9270652" y="1263650"/>
            <a:ext cx="16757661" cy="1118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olo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Titolo</a:t>
            </a:r>
          </a:p>
        </p:txBody>
      </p:sp>
      <p:sp>
        <p:nvSpPr>
          <p:cNvPr id="43" name="Sottotitolo diapositiv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Sottotitolo diapositiva</a:t>
            </a:r>
          </a:p>
        </p:txBody>
      </p:sp>
      <p:sp>
        <p:nvSpPr>
          <p:cNvPr id="44" name="Corpo livello uno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Testo elenco puntato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orpo livello uno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Testo elenco puntato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, punti elenc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olo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Titolo</a:t>
            </a:r>
          </a:p>
        </p:txBody>
      </p:sp>
      <p:sp>
        <p:nvSpPr>
          <p:cNvPr id="61" name="Sottotitolo diapositiv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Sottotitolo diapositiva</a:t>
            </a:r>
          </a:p>
        </p:txBody>
      </p:sp>
      <p:sp>
        <p:nvSpPr>
          <p:cNvPr id="62" name="Corpo livello uno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Testo elenco puntato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Primo piano in bianco e nero di un edificio dall'architettura intricata"/>
          <p:cNvSpPr>
            <a:spLocks noGrp="1"/>
          </p:cNvSpPr>
          <p:nvPr>
            <p:ph type="pic" idx="22"/>
          </p:nvPr>
        </p:nvSpPr>
        <p:spPr>
          <a:xfrm>
            <a:off x="12192000" y="-1341967"/>
            <a:ext cx="10922000" cy="16399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zion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olo sezion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Titolo sezione</a:t>
            </a:r>
          </a:p>
        </p:txBody>
      </p:sp>
      <p:sp>
        <p:nvSpPr>
          <p:cNvPr id="72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olo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Titolo</a:t>
            </a:r>
          </a:p>
        </p:txBody>
      </p:sp>
      <p:sp>
        <p:nvSpPr>
          <p:cNvPr id="80" name="Sottotitolo diapositiv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Sottotitolo diapositiva</a:t>
            </a:r>
          </a:p>
        </p:txBody>
      </p:sp>
      <p:sp>
        <p:nvSpPr>
          <p:cNvPr id="81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rogram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olo programma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Titolo programma</a:t>
            </a:r>
          </a:p>
        </p:txBody>
      </p:sp>
      <p:sp>
        <p:nvSpPr>
          <p:cNvPr id="89" name="Sottotitolo programm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Sottotitolo programma</a:t>
            </a:r>
          </a:p>
        </p:txBody>
      </p:sp>
      <p:sp>
        <p:nvSpPr>
          <p:cNvPr id="90" name="Corpo livello uno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Argomenti del programma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Titolo</a:t>
            </a:r>
          </a:p>
        </p:txBody>
      </p:sp>
      <p:sp>
        <p:nvSpPr>
          <p:cNvPr id="3" name="Corpo livello uno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Testo elenco puntato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logo_unisa.png" descr="logo_unis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9262" y="882650"/>
            <a:ext cx="5925477" cy="5925477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PROJECT WORK…"/>
          <p:cNvSpPr txBox="1"/>
          <p:nvPr/>
        </p:nvSpPr>
        <p:spPr>
          <a:xfrm>
            <a:off x="6991032" y="6840665"/>
            <a:ext cx="10300336" cy="2879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defRPr sz="7500" spc="-150"/>
            </a:pPr>
            <a:r>
              <a:rPr b="1"/>
              <a:t>PROJECT WORK</a:t>
            </a:r>
          </a:p>
          <a:p>
            <a:pPr>
              <a:lnSpc>
                <a:spcPct val="80000"/>
              </a:lnSpc>
              <a:defRPr sz="7500" spc="-150"/>
            </a:pPr>
            <a:r>
              <a:rPr b="1"/>
              <a:t>COGNITIVE ROBOTICS</a:t>
            </a:r>
          </a:p>
          <a:p>
            <a:pPr>
              <a:lnSpc>
                <a:spcPct val="80000"/>
              </a:lnSpc>
              <a:defRPr sz="6000" spc="-119"/>
            </a:pPr>
            <a:r>
              <a:rPr b="1"/>
              <a:t>a.a. 2022/2023</a:t>
            </a:r>
          </a:p>
        </p:txBody>
      </p:sp>
      <p:sp>
        <p:nvSpPr>
          <p:cNvPr id="153" name="Group 7…"/>
          <p:cNvSpPr txBox="1"/>
          <p:nvPr/>
        </p:nvSpPr>
        <p:spPr>
          <a:xfrm>
            <a:off x="16572230" y="9567463"/>
            <a:ext cx="7482333" cy="3212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6000" b="1"/>
            </a:pPr>
            <a:r>
              <a:t>Group 7</a:t>
            </a:r>
          </a:p>
          <a:p>
            <a:pPr algn="r">
              <a:defRPr sz="3500" b="1"/>
            </a:pPr>
            <a:r>
              <a:t>Tirino Francesca 0622701745</a:t>
            </a:r>
          </a:p>
          <a:p>
            <a:pPr algn="r">
              <a:defRPr sz="3500" b="1"/>
            </a:pPr>
            <a:r>
              <a:t>Mandragora Geraldino 0622701875</a:t>
            </a:r>
          </a:p>
          <a:p>
            <a:pPr algn="r">
              <a:defRPr sz="3500" b="1"/>
            </a:pPr>
            <a:r>
              <a:t>Sullutrone Giovanni 0622701751</a:t>
            </a:r>
          </a:p>
          <a:p>
            <a:pPr algn="r">
              <a:defRPr sz="3500" b="1"/>
            </a:pPr>
            <a:r>
              <a:t>Farina Luigi 0622701754</a:t>
            </a:r>
          </a:p>
        </p:txBody>
      </p:sp>
      <p:sp>
        <p:nvSpPr>
          <p:cNvPr id="154" name="Prof.ssa Alessia Saggese"/>
          <p:cNvSpPr txBox="1"/>
          <p:nvPr/>
        </p:nvSpPr>
        <p:spPr>
          <a:xfrm>
            <a:off x="361669" y="11647889"/>
            <a:ext cx="9271255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6000" b="1"/>
            </a:lvl1pPr>
          </a:lstStyle>
          <a:p>
            <a:r>
              <a:t>Prof.ssa Alessia Saggese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Test Slide@2x.png" descr="Test Slide@2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447" y="3349982"/>
            <a:ext cx="17797106" cy="9598767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QUANTITATIVE TEST"/>
          <p:cNvSpPr txBox="1"/>
          <p:nvPr/>
        </p:nvSpPr>
        <p:spPr>
          <a:xfrm>
            <a:off x="7266622" y="838199"/>
            <a:ext cx="9850756" cy="1229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500" b="1"/>
            </a:pPr>
            <a:r>
              <a:t>QUANTITATIVE TEST 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OS ARCHITECTURE"/>
          <p:cNvSpPr txBox="1"/>
          <p:nvPr/>
        </p:nvSpPr>
        <p:spPr>
          <a:xfrm>
            <a:off x="7213758" y="253999"/>
            <a:ext cx="9956484" cy="1229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 b="1"/>
            </a:lvl1pPr>
          </a:lstStyle>
          <a:p>
            <a:r>
              <a:t>ROS ARCHITECTURE</a:t>
            </a:r>
          </a:p>
        </p:txBody>
      </p:sp>
      <p:pic>
        <p:nvPicPr>
          <p:cNvPr id="157" name="GenericVoglioMorire@2x.png" descr="GenericVoglioMorire@2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009" y="2056455"/>
            <a:ext cx="20041982" cy="114318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urple@2x.png" descr="Purple@2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8938"/>
            <a:ext cx="24384000" cy="9518124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SERVICE"/>
          <p:cNvSpPr txBox="1"/>
          <p:nvPr/>
        </p:nvSpPr>
        <p:spPr>
          <a:xfrm>
            <a:off x="10079831" y="380999"/>
            <a:ext cx="4224338" cy="1229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 b="1"/>
            </a:lvl1pPr>
          </a:lstStyle>
          <a:p>
            <a:r>
              <a:t>SERVICE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reen@2x.png" descr="Green@2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6908"/>
            <a:ext cx="24384000" cy="12136983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TOPIC PUBLISHER AND SUBSCRIBER"/>
          <p:cNvSpPr txBox="1"/>
          <p:nvPr/>
        </p:nvSpPr>
        <p:spPr>
          <a:xfrm>
            <a:off x="3358514" y="203199"/>
            <a:ext cx="17666971" cy="1229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 b="1"/>
            </a:lvl1pPr>
          </a:lstStyle>
          <a:p>
            <a:r>
              <a:t>TOPIC PUBLISHER AND SUBSCRIBER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NLU AND DM MODULES"/>
          <p:cNvSpPr txBox="1">
            <a:spLocks noGrp="1"/>
          </p:cNvSpPr>
          <p:nvPr>
            <p:ph type="ctrTitle"/>
          </p:nvPr>
        </p:nvSpPr>
        <p:spPr>
          <a:xfrm>
            <a:off x="11581269" y="-2502755"/>
            <a:ext cx="21971004" cy="4648201"/>
          </a:xfrm>
          <a:prstGeom prst="rect">
            <a:avLst/>
          </a:prstGeom>
        </p:spPr>
        <p:txBody>
          <a:bodyPr/>
          <a:lstStyle>
            <a:lvl1pPr>
              <a:defRPr sz="8000" spc="-159"/>
            </a:lvl1pPr>
          </a:lstStyle>
          <a:p>
            <a:r>
              <a:t>NLU AND DM MODULES</a:t>
            </a:r>
          </a:p>
        </p:txBody>
      </p:sp>
      <p:pic>
        <p:nvPicPr>
          <p:cNvPr id="166" name="Pipeline@2x.png" descr="Pipeline@2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227" y="959349"/>
            <a:ext cx="8579691" cy="114427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Policies@2x.png" descr="Policies@2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2192" y="6957493"/>
            <a:ext cx="6731001" cy="5448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EPPER NODES"/>
          <p:cNvSpPr txBox="1">
            <a:spLocks noGrp="1"/>
          </p:cNvSpPr>
          <p:nvPr>
            <p:ph type="title"/>
          </p:nvPr>
        </p:nvSpPr>
        <p:spPr>
          <a:xfrm>
            <a:off x="1552773" y="1269045"/>
            <a:ext cx="9779001" cy="5882274"/>
          </a:xfrm>
          <a:prstGeom prst="rect">
            <a:avLst/>
          </a:prstGeom>
        </p:spPr>
        <p:txBody>
          <a:bodyPr/>
          <a:lstStyle/>
          <a:p>
            <a:r>
              <a:t>PEPPER NODES</a:t>
            </a:r>
          </a:p>
        </p:txBody>
      </p:sp>
      <p:pic>
        <p:nvPicPr>
          <p:cNvPr id="170" name="UpdatedCluster@2x.png" descr="UpdatedCluster@2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028" y="3098800"/>
            <a:ext cx="10693401" cy="7518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peech Recognition"/>
          <p:cNvSpPr txBox="1"/>
          <p:nvPr/>
        </p:nvSpPr>
        <p:spPr>
          <a:xfrm>
            <a:off x="7142162" y="265457"/>
            <a:ext cx="10099676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sz="8500" b="1" spc="-170"/>
            </a:lvl1pPr>
          </a:lstStyle>
          <a:p>
            <a:r>
              <a:t>Speech Recognition</a:t>
            </a:r>
          </a:p>
        </p:txBody>
      </p:sp>
      <p:grpSp>
        <p:nvGrpSpPr>
          <p:cNvPr id="178" name="Raggruppa"/>
          <p:cNvGrpSpPr/>
          <p:nvPr/>
        </p:nvGrpSpPr>
        <p:grpSpPr>
          <a:xfrm>
            <a:off x="2492409" y="1333854"/>
            <a:ext cx="8962638" cy="12383161"/>
            <a:chOff x="0" y="0"/>
            <a:chExt cx="8962636" cy="12383160"/>
          </a:xfrm>
        </p:grpSpPr>
        <p:grpSp>
          <p:nvGrpSpPr>
            <p:cNvPr id="176" name="Raggruppa"/>
            <p:cNvGrpSpPr/>
            <p:nvPr/>
          </p:nvGrpSpPr>
          <p:grpSpPr>
            <a:xfrm>
              <a:off x="0" y="0"/>
              <a:ext cx="8962637" cy="12383161"/>
              <a:chOff x="0" y="0"/>
              <a:chExt cx="8962636" cy="12383160"/>
            </a:xfrm>
          </p:grpSpPr>
          <p:pic>
            <p:nvPicPr>
              <p:cNvPr id="173" name="resnet18.png" descr="resnet18.png"/>
              <p:cNvPicPr>
                <a:picLocks noChangeAspect="1"/>
              </p:cNvPicPr>
              <p:nvPr/>
            </p:nvPicPr>
            <p:blipFill>
              <a:blip r:embed="rId2"/>
              <a:srcRect l="4499"/>
              <a:stretch>
                <a:fillRect/>
              </a:stretch>
            </p:blipFill>
            <p:spPr>
              <a:xfrm rot="5400000">
                <a:off x="1353922" y="4635850"/>
                <a:ext cx="11481032" cy="361496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4" name="final.png" descr="final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8962637" cy="1238316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75" name="Rettangolo"/>
              <p:cNvSpPr/>
              <p:nvPr/>
            </p:nvSpPr>
            <p:spPr>
              <a:xfrm>
                <a:off x="5415368" y="11350636"/>
                <a:ext cx="2134328" cy="309914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177" name="Full connection"/>
            <p:cNvSpPr txBox="1"/>
            <p:nvPr/>
          </p:nvSpPr>
          <p:spPr>
            <a:xfrm>
              <a:off x="5584582" y="11312674"/>
              <a:ext cx="1845565" cy="3992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>
                  <a:solidFill>
                    <a:srgbClr val="C7C6C9"/>
                  </a:solidFill>
                </a:defRPr>
              </a:lvl1pPr>
            </a:lstStyle>
            <a:p>
              <a:r>
                <a:t>Full connection</a:t>
              </a:r>
            </a:p>
          </p:txBody>
        </p:sp>
      </p:grpSp>
      <p:sp>
        <p:nvSpPr>
          <p:cNvPr id="179" name="MFCC…"/>
          <p:cNvSpPr txBox="1"/>
          <p:nvPr/>
        </p:nvSpPr>
        <p:spPr>
          <a:xfrm>
            <a:off x="11870788" y="4763455"/>
            <a:ext cx="11707878" cy="5523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44500" indent="-4445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3500"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defRPr>
            </a:pPr>
            <a:endParaRPr dirty="0"/>
          </a:p>
          <a:p>
            <a:pPr marL="889000" indent="-889000" algn="l">
              <a:lnSpc>
                <a:spcPct val="90000"/>
              </a:lnSpc>
              <a:spcBef>
                <a:spcPts val="4500"/>
              </a:spcBef>
              <a:buSzPct val="100000"/>
              <a:buAutoNum type="arabicPeriod"/>
              <a:defRPr sz="4800"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defRPr>
            </a:pPr>
            <a:r>
              <a:rPr dirty="0">
                <a:solidFill>
                  <a:srgbClr val="00B050"/>
                </a:solidFill>
              </a:rPr>
              <a:t>MFCC</a:t>
            </a:r>
          </a:p>
          <a:p>
            <a:pPr marL="889000" indent="-889000" algn="l">
              <a:lnSpc>
                <a:spcPct val="90000"/>
              </a:lnSpc>
              <a:spcBef>
                <a:spcPts val="4500"/>
              </a:spcBef>
              <a:buSzPct val="100000"/>
              <a:buAutoNum type="arabicPeriod"/>
              <a:defRPr sz="4800">
                <a:solidFill>
                  <a:schemeClr val="accent5"/>
                </a:solidFill>
              </a:defRPr>
            </a:pPr>
            <a:r>
              <a:rPr dirty="0">
                <a:solidFill>
                  <a:srgbClr val="FF0000"/>
                </a:solidFill>
              </a:rPr>
              <a:t>ResNet18 + TAP + L2 normalization</a:t>
            </a:r>
          </a:p>
          <a:p>
            <a:pPr marL="889000" indent="-889000" algn="l">
              <a:lnSpc>
                <a:spcPct val="90000"/>
              </a:lnSpc>
              <a:spcBef>
                <a:spcPts val="4500"/>
              </a:spcBef>
              <a:buSzPct val="100000"/>
              <a:buAutoNum type="arabicPeriod"/>
              <a:defRPr sz="4800"/>
            </a:pPr>
            <a:r>
              <a:rPr dirty="0"/>
              <a:t>Mean cosine distance to labels</a:t>
            </a:r>
          </a:p>
          <a:p>
            <a:pPr marL="889000" indent="-889000" algn="l">
              <a:lnSpc>
                <a:spcPct val="90000"/>
              </a:lnSpc>
              <a:spcBef>
                <a:spcPts val="4500"/>
              </a:spcBef>
              <a:buSzPct val="100000"/>
              <a:buAutoNum type="arabicPeriod"/>
              <a:defRPr sz="4800"/>
            </a:pPr>
            <a:r>
              <a:rPr dirty="0"/>
              <a:t>Minimum distance (lower than </a:t>
            </a:r>
            <a:r>
              <a:rPr dirty="0" err="1"/>
              <a:t>treshold</a:t>
            </a:r>
            <a:r>
              <a:rPr dirty="0"/>
              <a:t>)</a:t>
            </a:r>
          </a:p>
        </p:txBody>
      </p:sp>
      <p:sp>
        <p:nvSpPr>
          <p:cNvPr id="180" name="Rettangolo arrotondato"/>
          <p:cNvSpPr/>
          <p:nvPr/>
        </p:nvSpPr>
        <p:spPr>
          <a:xfrm>
            <a:off x="2046230" y="5500637"/>
            <a:ext cx="3228555" cy="4227395"/>
          </a:xfrm>
          <a:prstGeom prst="roundRect">
            <a:avLst>
              <a:gd name="adj" fmla="val 15000"/>
            </a:avLst>
          </a:prstGeom>
          <a:ln w="63500">
            <a:solidFill>
              <a:schemeClr val="accent3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1" name="Rettangolo arrotondato"/>
          <p:cNvSpPr/>
          <p:nvPr/>
        </p:nvSpPr>
        <p:spPr>
          <a:xfrm>
            <a:off x="7386911" y="2167524"/>
            <a:ext cx="3228555" cy="11000729"/>
          </a:xfrm>
          <a:prstGeom prst="roundRect">
            <a:avLst>
              <a:gd name="adj" fmla="val 15000"/>
            </a:avLst>
          </a:prstGeom>
          <a:ln w="63500">
            <a:solidFill>
              <a:schemeClr val="accent5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Face Analysis"/>
          <p:cNvSpPr txBox="1"/>
          <p:nvPr/>
        </p:nvSpPr>
        <p:spPr>
          <a:xfrm>
            <a:off x="8737663" y="241113"/>
            <a:ext cx="6908674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sz="8500" b="1" spc="-170"/>
            </a:lvl1pPr>
          </a:lstStyle>
          <a:p>
            <a:r>
              <a:t>Face Analysis</a:t>
            </a:r>
          </a:p>
        </p:txBody>
      </p:sp>
      <p:pic>
        <p:nvPicPr>
          <p:cNvPr id="184" name="resnet29_inv (2).png" descr="resnet29_inv (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5463" y="-1"/>
            <a:ext cx="2637694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HOG@2x.png" descr="HOG@2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614" y="3223478"/>
            <a:ext cx="5040579" cy="6241561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HOG face detection…"/>
          <p:cNvSpPr txBox="1"/>
          <p:nvPr/>
        </p:nvSpPr>
        <p:spPr>
          <a:xfrm>
            <a:off x="3139766" y="10263009"/>
            <a:ext cx="11707877" cy="3257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889000" indent="-889000" algn="l">
              <a:lnSpc>
                <a:spcPct val="90000"/>
              </a:lnSpc>
              <a:spcBef>
                <a:spcPts val="4500"/>
              </a:spcBef>
              <a:buSzPct val="100000"/>
              <a:buAutoNum type="arabicPeriod"/>
              <a:defRPr sz="4800">
                <a:solidFill>
                  <a:srgbClr val="00FDFF"/>
                </a:solidFill>
              </a:defRPr>
            </a:pPr>
            <a:r>
              <a:rPr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HOG face detection</a:t>
            </a:r>
          </a:p>
          <a:p>
            <a:pPr marL="889000" indent="-889000" algn="l">
              <a:lnSpc>
                <a:spcPct val="90000"/>
              </a:lnSpc>
              <a:spcBef>
                <a:spcPts val="4500"/>
              </a:spcBef>
              <a:buSzPct val="100000"/>
              <a:buAutoNum type="arabicPeriod"/>
              <a:defRPr sz="4800">
                <a:solidFill>
                  <a:srgbClr val="942192"/>
                </a:solidFill>
              </a:defRPr>
            </a:pPr>
            <a:r>
              <a:rPr dirty="0">
                <a:solidFill>
                  <a:schemeClr val="bg1"/>
                </a:solidFill>
              </a:rPr>
              <a:t>ResNet-29 face embeddings</a:t>
            </a:r>
          </a:p>
          <a:p>
            <a:pPr marL="889000" indent="-889000" algn="l">
              <a:lnSpc>
                <a:spcPct val="90000"/>
              </a:lnSpc>
              <a:spcBef>
                <a:spcPts val="4500"/>
              </a:spcBef>
              <a:buSzPct val="100000"/>
              <a:buAutoNum type="arabicPeriod"/>
              <a:defRPr sz="4800"/>
            </a:pPr>
            <a:r>
              <a:rPr dirty="0"/>
              <a:t>Minimum distance (lower than </a:t>
            </a:r>
            <a:r>
              <a:rPr dirty="0" err="1"/>
              <a:t>treshold</a:t>
            </a:r>
            <a:r>
              <a:rPr dirty="0"/>
              <a:t>)</a:t>
            </a:r>
          </a:p>
        </p:txBody>
      </p:sp>
      <p:sp>
        <p:nvSpPr>
          <p:cNvPr id="188" name="Rettangolo arrotondato"/>
          <p:cNvSpPr/>
          <p:nvPr/>
        </p:nvSpPr>
        <p:spPr>
          <a:xfrm>
            <a:off x="3352215" y="3046401"/>
            <a:ext cx="5795204" cy="6787159"/>
          </a:xfrm>
          <a:prstGeom prst="roundRect">
            <a:avLst>
              <a:gd name="adj" fmla="val 13417"/>
            </a:avLst>
          </a:prstGeom>
          <a:ln w="63500">
            <a:solidFill>
              <a:srgbClr val="00FD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9" name="Rettangolo arrotondato"/>
          <p:cNvSpPr/>
          <p:nvPr/>
        </p:nvSpPr>
        <p:spPr>
          <a:xfrm>
            <a:off x="17216309" y="226078"/>
            <a:ext cx="3112402" cy="13455287"/>
          </a:xfrm>
          <a:prstGeom prst="roundRect">
            <a:avLst>
              <a:gd name="adj" fmla="val 24982"/>
            </a:avLst>
          </a:prstGeom>
          <a:ln w="63500">
            <a:solidFill>
              <a:srgbClr val="942192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QUALITATIVE TEST"/>
          <p:cNvSpPr txBox="1"/>
          <p:nvPr/>
        </p:nvSpPr>
        <p:spPr>
          <a:xfrm>
            <a:off x="7628096" y="1027291"/>
            <a:ext cx="9127808" cy="1229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500" b="1"/>
            </a:pPr>
            <a:r>
              <a:t>QUALITATIVE TEST </a:t>
            </a:r>
          </a:p>
        </p:txBody>
      </p:sp>
      <p:sp>
        <p:nvSpPr>
          <p:cNvPr id="192" name="Rasa interactive…"/>
          <p:cNvSpPr txBox="1"/>
          <p:nvPr/>
        </p:nvSpPr>
        <p:spPr>
          <a:xfrm>
            <a:off x="1064517" y="4412945"/>
            <a:ext cx="10484659" cy="2629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04800" indent="-304800" algn="l">
              <a:buSzPct val="123000"/>
              <a:buChar char="•"/>
              <a:defRPr sz="3400"/>
            </a:pPr>
            <a:r>
              <a:t>Rasa interactive</a:t>
            </a:r>
          </a:p>
          <a:p>
            <a:pPr marL="304800" indent="-304800" algn="l">
              <a:buSzPct val="123000"/>
              <a:buChar char="•"/>
              <a:defRPr sz="3400"/>
            </a:pPr>
            <a:r>
              <a:t>Rasa test with test_stories</a:t>
            </a:r>
          </a:p>
          <a:p>
            <a:pPr marL="304800" indent="-304800" algn="l">
              <a:buSzPct val="123000"/>
              <a:buChar char="•"/>
              <a:defRPr sz="3400"/>
            </a:pPr>
            <a:r>
              <a:t>Test without all slot filled</a:t>
            </a:r>
          </a:p>
          <a:p>
            <a:pPr marL="304800" indent="-304800" algn="l">
              <a:buSzPct val="123000"/>
              <a:buChar char="•"/>
              <a:defRPr sz="3400"/>
            </a:pPr>
            <a:r>
              <a:t>Difference between </a:t>
            </a:r>
            <a:r>
              <a: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rPr>
              <a:t>CRFEntityExtractor</a:t>
            </a:r>
            <a:r>
              <a:t> and </a:t>
            </a:r>
            <a:r>
              <a: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rPr>
              <a:t>SKLearnIntentClassifier</a:t>
            </a:r>
            <a:r>
              <a:t> and </a:t>
            </a:r>
            <a:r>
              <a:rPr>
                <a:solidFill>
                  <a:schemeClr val="accent5"/>
                </a:solidFill>
              </a:rPr>
              <a:t>DIETClassifier</a:t>
            </a:r>
          </a:p>
        </p:txBody>
      </p:sp>
      <p:sp>
        <p:nvSpPr>
          <p:cNvPr id="193" name="Microphone: Pepper array, directional, laptop…"/>
          <p:cNvSpPr txBox="1"/>
          <p:nvPr/>
        </p:nvSpPr>
        <p:spPr>
          <a:xfrm>
            <a:off x="6307754" y="10468239"/>
            <a:ext cx="13823036" cy="2121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04800" indent="-304800" algn="l">
              <a:buSzPct val="123000"/>
              <a:buChar char="•"/>
              <a:defRPr sz="3400"/>
            </a:pPr>
            <a:r>
              <a:t>Microphone: Pepper array, directional, laptop</a:t>
            </a:r>
          </a:p>
          <a:p>
            <a:pPr marL="304800" indent="-304800" algn="l">
              <a:buSzPct val="123000"/>
              <a:buChar char="•"/>
              <a:defRPr sz="3400"/>
            </a:pPr>
            <a:r>
              <a: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rPr>
              <a:t>Normal</a:t>
            </a:r>
            <a:r>
              <a:t> situation, a lot of </a:t>
            </a:r>
            <a:r>
              <a: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rPr>
              <a:t>noise</a:t>
            </a:r>
            <a:r>
              <a:t> and </a:t>
            </a:r>
            <a:r>
              <a:rPr>
                <a:solidFill>
                  <a:schemeClr val="accent5"/>
                </a:solidFill>
              </a:rPr>
              <a:t>rumble</a:t>
            </a:r>
          </a:p>
          <a:p>
            <a:pPr marL="304800" indent="-304800" algn="l">
              <a:buSzPct val="123000"/>
              <a:buChar char="•"/>
              <a:defRPr sz="3400"/>
            </a:pPr>
            <a:r>
              <a:t>Google Speech Recognition with different internet </a:t>
            </a:r>
            <a:r>
              <a:rPr>
                <a:solidFill>
                  <a:schemeClr val="accent5"/>
                </a:solidFill>
              </a:rPr>
              <a:t>connection</a:t>
            </a:r>
          </a:p>
          <a:p>
            <a:pPr marL="304800" indent="-304800" algn="l">
              <a:buSzPct val="123000"/>
              <a:buChar char="•"/>
              <a:defRPr sz="3400"/>
            </a:pPr>
            <a:r>
              <a:t>Controlled environment and laboratory with people who spoke </a:t>
            </a:r>
            <a:r>
              <a: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rPr>
              <a:t>quietly</a:t>
            </a:r>
          </a:p>
        </p:txBody>
      </p:sp>
      <p:sp>
        <p:nvSpPr>
          <p:cNvPr id="194" name="Camera: Pepper camera, camera laptop…"/>
          <p:cNvSpPr txBox="1"/>
          <p:nvPr/>
        </p:nvSpPr>
        <p:spPr>
          <a:xfrm>
            <a:off x="15626254" y="4666945"/>
            <a:ext cx="8161275" cy="2121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04800" indent="-304800" algn="l">
              <a:buSzPct val="123000"/>
              <a:buChar char="•"/>
              <a:defRPr sz="3400"/>
            </a:pPr>
            <a:r>
              <a:t>Camera: Pepper camera, camera laptop</a:t>
            </a:r>
          </a:p>
          <a:p>
            <a:pPr marL="304800" indent="-304800" algn="l">
              <a:buSzPct val="123000"/>
              <a:buChar char="•"/>
              <a:defRPr sz="3400"/>
            </a:pPr>
            <a:r>
              <a:rPr>
                <a:solidFill>
                  <a:schemeClr val="accent3"/>
                </a:solidFill>
              </a:rPr>
              <a:t>With</a:t>
            </a:r>
            <a:r>
              <a:t> and </a:t>
            </a:r>
            <a:r>
              <a: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rPr>
              <a:t>without</a:t>
            </a:r>
            <a:r>
              <a:t> object</a:t>
            </a:r>
          </a:p>
          <a:p>
            <a:pPr marL="304800" indent="-304800" algn="l">
              <a:buSzPct val="123000"/>
              <a:buChar char="•"/>
              <a:defRPr sz="3400"/>
            </a:pPr>
            <a:r>
              <a:t>Various type of </a:t>
            </a:r>
            <a:r>
              <a:rPr>
                <a:solidFill>
                  <a:schemeClr val="accent5"/>
                </a:solidFill>
              </a:rPr>
              <a:t>lightning</a:t>
            </a:r>
            <a:r>
              <a:t> </a:t>
            </a:r>
          </a:p>
          <a:p>
            <a:pPr marL="304800" indent="-304800" algn="l">
              <a:buSzPct val="123000"/>
              <a:buChar char="•"/>
              <a:defRPr sz="3400"/>
            </a:pPr>
            <a:r>
              <a:t>Varying distances</a:t>
            </a:r>
          </a:p>
        </p:txBody>
      </p:sp>
      <p:sp>
        <p:nvSpPr>
          <p:cNvPr id="195" name="RASA"/>
          <p:cNvSpPr txBox="1"/>
          <p:nvPr/>
        </p:nvSpPr>
        <p:spPr>
          <a:xfrm>
            <a:off x="1131224" y="3188677"/>
            <a:ext cx="2551050" cy="1155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 b="1">
                <a:gradFill flip="none" rotWithShape="1">
                  <a:gsLst>
                    <a:gs pos="0">
                      <a:srgbClr val="FF40FF"/>
                    </a:gs>
                    <a:gs pos="100000">
                      <a:schemeClr val="accent1">
                        <a:lumOff val="13575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r>
              <a:t>RASA</a:t>
            </a:r>
          </a:p>
        </p:txBody>
      </p:sp>
      <p:sp>
        <p:nvSpPr>
          <p:cNvPr id="196" name="AUDIO"/>
          <p:cNvSpPr txBox="1"/>
          <p:nvPr/>
        </p:nvSpPr>
        <p:spPr>
          <a:xfrm>
            <a:off x="10694669" y="8718248"/>
            <a:ext cx="2994661" cy="1155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 b="1">
                <a:gradFill flip="none" rotWithShape="1">
                  <a:gsLst>
                    <a:gs pos="0">
                      <a:srgbClr val="FF40FF"/>
                    </a:gs>
                    <a:gs pos="100000">
                      <a:schemeClr val="accent1">
                        <a:lumOff val="13575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r>
              <a:t>AUDIO</a:t>
            </a:r>
          </a:p>
        </p:txBody>
      </p:sp>
      <p:sp>
        <p:nvSpPr>
          <p:cNvPr id="197" name="FACE"/>
          <p:cNvSpPr txBox="1"/>
          <p:nvPr/>
        </p:nvSpPr>
        <p:spPr>
          <a:xfrm>
            <a:off x="15749560" y="3188677"/>
            <a:ext cx="7914662" cy="1155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7000" b="1">
                <a:gradFill flip="none" rotWithShape="1">
                  <a:gsLst>
                    <a:gs pos="0">
                      <a:srgbClr val="FF40FF"/>
                    </a:gs>
                    <a:gs pos="100000">
                      <a:schemeClr val="accent1">
                        <a:lumOff val="13575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r>
              <a:t>FACE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2_DynamicDark">
  <a:themeElements>
    <a:clrScheme name="32_DynamicDark">
      <a:dk1>
        <a:srgbClr val="BE00FF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2_DynamicDark">
  <a:themeElements>
    <a:clrScheme name="32_DynamicDar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</Words>
  <Application>Microsoft Office PowerPoint</Application>
  <PresentationFormat>Personalizzato</PresentationFormat>
  <Paragraphs>42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3" baseType="lpstr">
      <vt:lpstr>Helvetica Neue</vt:lpstr>
      <vt:lpstr>Helvetica Neue Medium</vt:lpstr>
      <vt:lpstr>32_DynamicDark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NLU AND DM MODULES</vt:lpstr>
      <vt:lpstr>PEPPER NODES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GERALDINO MANDRAGORA</cp:lastModifiedBy>
  <cp:revision>2</cp:revision>
  <dcterms:modified xsi:type="dcterms:W3CDTF">2023-01-31T21:53:52Z</dcterms:modified>
</cp:coreProperties>
</file>